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56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6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0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2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2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7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ownloa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36068" y="0"/>
            <a:ext cx="1607931" cy="6096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dirty="0" smtClean="0">
                <a:solidFill>
                  <a:schemeClr val="bg1"/>
                </a:solidFill>
                <a:latin typeface="Cambria" pitchFamily="18" charset="0"/>
                <a:ea typeface="+mn-ea"/>
                <a:cs typeface="+mn-cs"/>
              </a:rPr>
              <a:t>Fundamentals of Plant Pathology                                                                                                                        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Mr. </a:t>
            </a:r>
            <a:r>
              <a:rPr lang="en-US" sz="1400" b="1" dirty="0" err="1" smtClean="0">
                <a:solidFill>
                  <a:schemeClr val="bg1"/>
                </a:solidFill>
                <a:latin typeface="Cambria" pitchFamily="18" charset="0"/>
              </a:rPr>
              <a:t>Vikash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 Kumar</a:t>
            </a:r>
          </a:p>
        </p:txBody>
      </p:sp>
    </p:spTree>
    <p:extLst>
      <p:ext uri="{BB962C8B-B14F-4D97-AF65-F5344CB8AC3E}">
        <p14:creationId xmlns:p14="http://schemas.microsoft.com/office/powerpoint/2010/main" val="148433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Course Name: Fundamentals of Plant Pathology </a:t>
            </a:r>
            <a:endParaRPr lang="en-US" sz="3200" dirty="0"/>
          </a:p>
          <a:p>
            <a:pPr algn="ctr">
              <a:lnSpc>
                <a:spcPct val="150000"/>
              </a:lnSpc>
            </a:pPr>
            <a:r>
              <a:rPr lang="en-US" sz="3200" b="1" dirty="0"/>
              <a:t>Course Code: 20013600 </a:t>
            </a: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/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Mr. </a:t>
            </a:r>
            <a:r>
              <a:rPr lang="en-US" sz="3600" b="1" dirty="0" err="1" smtClean="0">
                <a:solidFill>
                  <a:srgbClr val="FF0000"/>
                </a:solidFill>
              </a:rPr>
              <a:t>Vikash</a:t>
            </a:r>
            <a:r>
              <a:rPr lang="en-US" sz="3600" b="1" dirty="0" smtClean="0">
                <a:solidFill>
                  <a:srgbClr val="FF0000"/>
                </a:solidFill>
              </a:rPr>
              <a:t> Kumar</a:t>
            </a: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rgbClr val="FF0000"/>
                </a:solidFill>
              </a:rPr>
              <a:t>(Assistant Professor)</a:t>
            </a:r>
          </a:p>
        </p:txBody>
      </p:sp>
    </p:spTree>
    <p:extLst>
      <p:ext uri="{BB962C8B-B14F-4D97-AF65-F5344CB8AC3E}">
        <p14:creationId xmlns:p14="http://schemas.microsoft.com/office/powerpoint/2010/main" val="2869814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39941"/>
            <a:ext cx="8610600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Flowering Plant Parasites: There are two types of parasites.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b="1" dirty="0"/>
              <a:t>1. Root Parasites: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b="1" dirty="0"/>
              <a:t>a. </a:t>
            </a:r>
            <a:r>
              <a:rPr lang="en-US" sz="2400" b="1" dirty="0" err="1"/>
              <a:t>Striga</a:t>
            </a:r>
            <a:r>
              <a:rPr lang="en-US" sz="2400" b="1" dirty="0"/>
              <a:t> (Witch Weed or </a:t>
            </a:r>
            <a:r>
              <a:rPr lang="en-US" sz="2400" b="1" dirty="0" err="1"/>
              <a:t>Turfula</a:t>
            </a:r>
            <a:r>
              <a:rPr lang="en-US" sz="2400" b="1" dirty="0"/>
              <a:t> or </a:t>
            </a:r>
            <a:r>
              <a:rPr lang="en-US" sz="2400" b="1" dirty="0" err="1"/>
              <a:t>Talop</a:t>
            </a:r>
            <a:r>
              <a:rPr lang="en-US" sz="2400" b="1" dirty="0"/>
              <a:t>)-Partial root parasite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b="1" dirty="0"/>
              <a:t>b. </a:t>
            </a:r>
            <a:r>
              <a:rPr lang="en-US" sz="2400" b="1" dirty="0" err="1"/>
              <a:t>Orobanche</a:t>
            </a:r>
            <a:r>
              <a:rPr lang="en-US" sz="2400" b="1" dirty="0"/>
              <a:t> (Broom rape or </a:t>
            </a:r>
            <a:r>
              <a:rPr lang="en-US" sz="2400" b="1" dirty="0" err="1"/>
              <a:t>Tokra</a:t>
            </a:r>
            <a:r>
              <a:rPr lang="en-US" sz="2400" b="1" dirty="0"/>
              <a:t>)-Complete root parasite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b="1" dirty="0"/>
              <a:t>2. Stem Parasites: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pt-BR" sz="2400" b="1" dirty="0"/>
              <a:t>a. Cuscuta(Dodder, Amarvel, Lovevine)-Complete stem parasite </a:t>
            </a:r>
            <a:endParaRPr lang="pt-BR" sz="2400" dirty="0"/>
          </a:p>
          <a:p>
            <a:pPr algn="just">
              <a:lnSpc>
                <a:spcPct val="150000"/>
              </a:lnSpc>
            </a:pPr>
            <a:r>
              <a:rPr lang="en-US" sz="2400" b="1" dirty="0"/>
              <a:t>b. </a:t>
            </a:r>
            <a:r>
              <a:rPr lang="en-US" sz="2400" b="1" dirty="0" err="1"/>
              <a:t>Loranthus</a:t>
            </a:r>
            <a:r>
              <a:rPr lang="en-US" sz="2400" b="1" dirty="0"/>
              <a:t>-Partial Stem parasite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2437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10. Nematodes: </a:t>
            </a:r>
            <a:r>
              <a:rPr lang="en-US" sz="2000" dirty="0"/>
              <a:t>Nematodes are diverse group of round worms occur worldwide in essentially all environments. Nematodes are also known as </a:t>
            </a:r>
            <a:r>
              <a:rPr lang="en-US" sz="2000" b="1" dirty="0"/>
              <a:t>eelworms </a:t>
            </a:r>
            <a:r>
              <a:rPr lang="en-US" sz="2000" dirty="0"/>
              <a:t>in Europe, </a:t>
            </a:r>
            <a:r>
              <a:rPr lang="en-US" sz="2000" b="1" dirty="0" err="1"/>
              <a:t>nemas</a:t>
            </a:r>
            <a:r>
              <a:rPr lang="en-US" sz="2000" b="1" dirty="0"/>
              <a:t> </a:t>
            </a:r>
            <a:r>
              <a:rPr lang="en-US" sz="2000" dirty="0"/>
              <a:t>in the United States and </a:t>
            </a:r>
            <a:r>
              <a:rPr lang="en-US" sz="2000" b="1" dirty="0"/>
              <a:t>round worms </a:t>
            </a:r>
            <a:r>
              <a:rPr lang="en-US" sz="2000" dirty="0"/>
              <a:t>by zoologists.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/>
              <a:t>Example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 smtClean="0"/>
              <a:t>Wheat </a:t>
            </a:r>
            <a:r>
              <a:rPr lang="en-US" sz="2000" b="1" dirty="0"/>
              <a:t>Seed Gall Nematode (</a:t>
            </a:r>
            <a:r>
              <a:rPr lang="en-US" sz="2000" b="1" i="1" dirty="0" err="1"/>
              <a:t>Anguina</a:t>
            </a:r>
            <a:r>
              <a:rPr lang="en-US" sz="2000" b="1" i="1" dirty="0"/>
              <a:t> </a:t>
            </a:r>
            <a:r>
              <a:rPr lang="en-US" sz="2000" b="1" i="1" dirty="0" err="1"/>
              <a:t>tritici</a:t>
            </a:r>
            <a:r>
              <a:rPr lang="en-US" sz="2000" b="1" dirty="0"/>
              <a:t>)-</a:t>
            </a:r>
            <a:r>
              <a:rPr lang="en-US" sz="2000" dirty="0"/>
              <a:t>The nematode alone causes </a:t>
            </a:r>
            <a:r>
              <a:rPr lang="en-US" sz="2000" i="1" dirty="0"/>
              <a:t>ear-cockle </a:t>
            </a:r>
            <a:r>
              <a:rPr lang="en-US" sz="2000" dirty="0"/>
              <a:t>disease in wheat, and in association with the bacterium </a:t>
            </a:r>
            <a:r>
              <a:rPr lang="en-US" sz="2000" i="1" dirty="0" err="1"/>
              <a:t>Clavibacter</a:t>
            </a:r>
            <a:r>
              <a:rPr lang="en-US" sz="2000" i="1" dirty="0"/>
              <a:t> </a:t>
            </a:r>
            <a:r>
              <a:rPr lang="en-US" sz="2000" i="1" dirty="0" err="1"/>
              <a:t>tritici</a:t>
            </a:r>
            <a:r>
              <a:rPr lang="en-US" sz="2000" dirty="0"/>
              <a:t>, it produces </a:t>
            </a:r>
            <a:r>
              <a:rPr lang="en-US" sz="2000" i="1" dirty="0"/>
              <a:t>yellow ear rot </a:t>
            </a:r>
            <a:r>
              <a:rPr lang="en-US" sz="2000" dirty="0"/>
              <a:t>or </a:t>
            </a:r>
            <a:r>
              <a:rPr lang="en-US" sz="2000" i="1" dirty="0" err="1"/>
              <a:t>tundu</a:t>
            </a:r>
            <a:r>
              <a:rPr lang="en-US" sz="2000" i="1" dirty="0"/>
              <a:t> </a:t>
            </a:r>
            <a:r>
              <a:rPr lang="en-US" sz="2000" dirty="0"/>
              <a:t>disease.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n-US" sz="2000" b="1" dirty="0" smtClean="0"/>
              <a:t>Root-Knot </a:t>
            </a:r>
            <a:r>
              <a:rPr lang="en-US" sz="2000" b="1" dirty="0"/>
              <a:t>Nematodes (</a:t>
            </a:r>
            <a:r>
              <a:rPr lang="en-US" sz="2000" b="1" i="1" dirty="0" err="1"/>
              <a:t>Meloidogyne</a:t>
            </a:r>
            <a:r>
              <a:rPr lang="en-US" sz="2000" b="1" i="1" dirty="0"/>
              <a:t> </a:t>
            </a:r>
            <a:r>
              <a:rPr lang="en-US" sz="2000" b="1" dirty="0"/>
              <a:t>spp.) in vegetables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 smtClean="0"/>
              <a:t>Cereal </a:t>
            </a:r>
            <a:r>
              <a:rPr lang="en-US" sz="2000" b="1" dirty="0"/>
              <a:t>Cyst Nematode (</a:t>
            </a:r>
            <a:r>
              <a:rPr lang="en-US" sz="2000" b="1" i="1" dirty="0" err="1"/>
              <a:t>Heterodera</a:t>
            </a:r>
            <a:r>
              <a:rPr lang="en-US" sz="2000" b="1" i="1" dirty="0"/>
              <a:t> </a:t>
            </a:r>
            <a:r>
              <a:rPr lang="en-US" sz="2000" b="1" i="1" dirty="0" err="1"/>
              <a:t>avenae</a:t>
            </a:r>
            <a:r>
              <a:rPr lang="en-US" sz="2000" b="1" dirty="0"/>
              <a:t>)-</a:t>
            </a:r>
            <a:r>
              <a:rPr lang="en-US" sz="2000" dirty="0"/>
              <a:t>Infestation of nematode which caused </a:t>
            </a:r>
            <a:r>
              <a:rPr lang="en-US" sz="2000" i="1" dirty="0" err="1"/>
              <a:t>molya</a:t>
            </a:r>
            <a:r>
              <a:rPr lang="en-US" sz="2000" i="1" dirty="0"/>
              <a:t> </a:t>
            </a:r>
            <a:r>
              <a:rPr lang="en-US" sz="2000" dirty="0"/>
              <a:t>disease was recorded for the first time from the </a:t>
            </a:r>
            <a:r>
              <a:rPr lang="en-US" sz="2000" dirty="0" err="1"/>
              <a:t>Sikar</a:t>
            </a:r>
            <a:r>
              <a:rPr lang="en-US" sz="2000" dirty="0"/>
              <a:t> district of Rajasthan in India (</a:t>
            </a:r>
            <a:r>
              <a:rPr lang="en-US" sz="2000" dirty="0" err="1"/>
              <a:t>Vasudeva</a:t>
            </a:r>
            <a:r>
              <a:rPr lang="en-US" sz="2000" dirty="0"/>
              <a:t> 1958). </a:t>
            </a:r>
          </a:p>
        </p:txBody>
      </p:sp>
    </p:spTree>
    <p:extLst>
      <p:ext uri="{BB962C8B-B14F-4D97-AF65-F5344CB8AC3E}">
        <p14:creationId xmlns:p14="http://schemas.microsoft.com/office/powerpoint/2010/main" val="74828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133600"/>
            <a:ext cx="7696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7030A0"/>
                </a:solidFill>
              </a:rPr>
              <a:t>Thank You</a:t>
            </a:r>
            <a:endParaRPr lang="en-US" sz="115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8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1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/>
              <a:t>Course Objectives </a:t>
            </a:r>
            <a:endParaRPr lang="en-US" sz="3200" b="1" dirty="0"/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1</a:t>
            </a:r>
            <a:r>
              <a:rPr lang="en-US" sz="2400" b="1" dirty="0"/>
              <a:t>: </a:t>
            </a:r>
            <a:r>
              <a:rPr lang="en-US" sz="2400" dirty="0"/>
              <a:t>Name and identify different Diseases, nature of pathogens and different strategies for management of plant diseases.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2</a:t>
            </a:r>
            <a:r>
              <a:rPr lang="en-US" sz="2400" b="1" dirty="0"/>
              <a:t>: </a:t>
            </a:r>
            <a:r>
              <a:rPr lang="en-US" sz="2400" dirty="0"/>
              <a:t>Outline concepts, nomenclature, classification and characters of pathogens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3</a:t>
            </a:r>
            <a:r>
              <a:rPr lang="en-US" sz="2400" b="1" dirty="0"/>
              <a:t>: </a:t>
            </a:r>
            <a:r>
              <a:rPr lang="en-US" sz="2400" dirty="0"/>
              <a:t>Apply different principles and methods for plant disease management.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4</a:t>
            </a:r>
            <a:r>
              <a:rPr lang="en-US" sz="2400" b="1" dirty="0"/>
              <a:t>: </a:t>
            </a:r>
            <a:r>
              <a:rPr lang="en-US" sz="2400" dirty="0"/>
              <a:t>Take a part in identification of diseases and marketing of relevant pesticides.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5</a:t>
            </a:r>
            <a:r>
              <a:rPr lang="en-US" sz="2400" b="1" dirty="0"/>
              <a:t>: </a:t>
            </a:r>
            <a:r>
              <a:rPr lang="en-US" sz="2400" dirty="0"/>
              <a:t>Conclude methods to diagnose and manage a wide range of plant diseases. </a:t>
            </a:r>
          </a:p>
        </p:txBody>
      </p:sp>
    </p:spTree>
    <p:extLst>
      <p:ext uri="{BB962C8B-B14F-4D97-AF65-F5344CB8AC3E}">
        <p14:creationId xmlns:p14="http://schemas.microsoft.com/office/powerpoint/2010/main" val="572560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09800"/>
            <a:ext cx="8458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Important plant pathogenic </a:t>
            </a:r>
            <a:r>
              <a:rPr lang="en-US" sz="4000" b="1" dirty="0" smtClean="0"/>
              <a:t>organisms</a:t>
            </a:r>
          </a:p>
          <a:p>
            <a:pPr algn="ctr"/>
            <a:r>
              <a:rPr lang="en-US" sz="3200" dirty="0"/>
              <a:t>(fungi, bacteria, fastidious vesicular bacteria, </a:t>
            </a:r>
            <a:r>
              <a:rPr lang="en-US" sz="3200" dirty="0" err="1"/>
              <a:t>phytoplasmas</a:t>
            </a:r>
            <a:r>
              <a:rPr lang="en-US" sz="3200" dirty="0"/>
              <a:t>, </a:t>
            </a:r>
            <a:r>
              <a:rPr lang="en-US" sz="3200" dirty="0" err="1"/>
              <a:t>spiroplasmas</a:t>
            </a:r>
            <a:r>
              <a:rPr lang="en-US" sz="3200" dirty="0"/>
              <a:t>, viruses, </a:t>
            </a:r>
            <a:r>
              <a:rPr lang="en-US" sz="3200" dirty="0" err="1"/>
              <a:t>viroids</a:t>
            </a:r>
            <a:r>
              <a:rPr lang="en-US" sz="3200" dirty="0"/>
              <a:t>, algae, protozoa, </a:t>
            </a:r>
            <a:r>
              <a:rPr lang="en-US" sz="3200" dirty="0" err="1"/>
              <a:t>phanerogamic</a:t>
            </a:r>
            <a:r>
              <a:rPr lang="en-US" sz="3200" dirty="0"/>
              <a:t> parasites and nematodes)</a:t>
            </a:r>
            <a:r>
              <a:rPr lang="en-US" sz="40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220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876300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1. Fungi</a:t>
            </a:r>
            <a:r>
              <a:rPr lang="en-US" sz="2400" dirty="0"/>
              <a:t>: Fungi are eukaryotic, spore bearing, </a:t>
            </a:r>
            <a:r>
              <a:rPr lang="en-US" sz="2400" dirty="0" err="1"/>
              <a:t>achlorophyllous</a:t>
            </a:r>
            <a:r>
              <a:rPr lang="en-US" sz="2400" dirty="0"/>
              <a:t> organisms that generally reproduce sexually and asexually and whose filamentous, branched somatic structures are typically surrounded by cell walls consisting chitin or cellulose or both with many organic molecules.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The diseases </a:t>
            </a:r>
            <a:r>
              <a:rPr lang="en-US" sz="2400" dirty="0" err="1"/>
              <a:t>cuased</a:t>
            </a:r>
            <a:r>
              <a:rPr lang="en-US" sz="2400" dirty="0"/>
              <a:t> by fungus are E.g. Wheat Rust by </a:t>
            </a:r>
            <a:r>
              <a:rPr lang="en-US" sz="2400" i="1" dirty="0" err="1"/>
              <a:t>Puccinia</a:t>
            </a:r>
            <a:r>
              <a:rPr lang="en-US" sz="2400" i="1" dirty="0"/>
              <a:t> </a:t>
            </a:r>
            <a:r>
              <a:rPr lang="en-US" sz="2400" i="1" dirty="0" err="1"/>
              <a:t>graminis</a:t>
            </a:r>
            <a:r>
              <a:rPr lang="en-US" sz="2400" dirty="0"/>
              <a:t>, Late blight of potato by </a:t>
            </a:r>
            <a:r>
              <a:rPr lang="en-US" sz="2400" i="1" dirty="0" err="1"/>
              <a:t>Phytophthora</a:t>
            </a:r>
            <a:r>
              <a:rPr lang="en-US" sz="2400" i="1" dirty="0"/>
              <a:t> </a:t>
            </a:r>
            <a:r>
              <a:rPr lang="en-US" sz="2400" i="1" dirty="0" err="1"/>
              <a:t>infestans</a:t>
            </a:r>
            <a:r>
              <a:rPr lang="en-US" sz="2400" dirty="0"/>
              <a:t>, white rust of mustard by </a:t>
            </a:r>
            <a:r>
              <a:rPr lang="en-US" sz="2400" i="1" dirty="0" err="1"/>
              <a:t>Albugo</a:t>
            </a:r>
            <a:r>
              <a:rPr lang="en-US" sz="2400" i="1" dirty="0"/>
              <a:t> candida, </a:t>
            </a:r>
            <a:r>
              <a:rPr lang="en-US" sz="2400" dirty="0"/>
              <a:t>Damping off by </a:t>
            </a:r>
            <a:r>
              <a:rPr lang="en-US" sz="2400" i="1" dirty="0" err="1"/>
              <a:t>Pythium</a:t>
            </a:r>
            <a:r>
              <a:rPr lang="en-US" sz="2400" i="1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9132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444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b="1" dirty="0"/>
              <a:t>2. Bacteria</a:t>
            </a:r>
            <a:r>
              <a:rPr lang="en-US" dirty="0"/>
              <a:t>: Bacteria are microscopic, rigid, unicellular, chlorophyll less, prokaryotic organisms reproduce mainly by fission. 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The diseases caused by bacteria are E.g. Citrus canker by </a:t>
            </a:r>
            <a:r>
              <a:rPr lang="en-US" i="1" dirty="0" err="1"/>
              <a:t>Xanthomonas</a:t>
            </a:r>
            <a:r>
              <a:rPr lang="en-US" i="1" dirty="0"/>
              <a:t> </a:t>
            </a:r>
            <a:r>
              <a:rPr lang="en-US" i="1" dirty="0" err="1"/>
              <a:t>axonopodis</a:t>
            </a:r>
            <a:r>
              <a:rPr lang="en-US" i="1" dirty="0"/>
              <a:t> </a:t>
            </a:r>
            <a:r>
              <a:rPr lang="en-US" dirty="0" err="1"/>
              <a:t>p.v</a:t>
            </a:r>
            <a:r>
              <a:rPr lang="en-US" dirty="0"/>
              <a:t>. </a:t>
            </a:r>
            <a:r>
              <a:rPr lang="en-US" i="1" dirty="0" err="1"/>
              <a:t>citri</a:t>
            </a:r>
            <a:r>
              <a:rPr lang="en-US" dirty="0"/>
              <a:t>, Bacterial leaf blight of rice by </a:t>
            </a:r>
            <a:r>
              <a:rPr lang="en-US" i="1" dirty="0"/>
              <a:t>X</a:t>
            </a:r>
            <a:r>
              <a:rPr lang="en-US" dirty="0"/>
              <a:t>. </a:t>
            </a:r>
            <a:r>
              <a:rPr lang="en-US" i="1" dirty="0" err="1"/>
              <a:t>campestri</a:t>
            </a:r>
            <a:r>
              <a:rPr lang="en-US" i="1" dirty="0"/>
              <a:t> </a:t>
            </a:r>
            <a:r>
              <a:rPr lang="en-US" dirty="0" err="1"/>
              <a:t>p.v</a:t>
            </a:r>
            <a:r>
              <a:rPr lang="en-US" dirty="0"/>
              <a:t>. </a:t>
            </a:r>
            <a:r>
              <a:rPr lang="en-US" i="1" dirty="0" err="1"/>
              <a:t>oryzae</a:t>
            </a:r>
            <a:r>
              <a:rPr lang="en-US" i="1" dirty="0"/>
              <a:t>, </a:t>
            </a:r>
            <a:r>
              <a:rPr lang="en-US" dirty="0"/>
              <a:t>Angular leaf spot of cotton by </a:t>
            </a:r>
            <a:r>
              <a:rPr lang="en-US" i="1" dirty="0" err="1"/>
              <a:t>X.c</a:t>
            </a:r>
            <a:r>
              <a:rPr lang="en-US" dirty="0"/>
              <a:t>. </a:t>
            </a:r>
            <a:r>
              <a:rPr lang="en-US" dirty="0" err="1"/>
              <a:t>p.v</a:t>
            </a:r>
            <a:r>
              <a:rPr lang="en-US" dirty="0"/>
              <a:t>. </a:t>
            </a:r>
            <a:r>
              <a:rPr lang="en-US" i="1" dirty="0" err="1"/>
              <a:t>malvacearum</a:t>
            </a:r>
            <a:r>
              <a:rPr lang="en-US" i="1" dirty="0"/>
              <a:t>, </a:t>
            </a:r>
            <a:r>
              <a:rPr lang="en-US" dirty="0"/>
              <a:t>soft rot of vegetables by </a:t>
            </a:r>
            <a:r>
              <a:rPr lang="en-US" i="1" dirty="0" err="1"/>
              <a:t>Erwinia</a:t>
            </a:r>
            <a:r>
              <a:rPr lang="en-US" i="1" dirty="0"/>
              <a:t> </a:t>
            </a:r>
            <a:r>
              <a:rPr lang="en-US" i="1" dirty="0" err="1"/>
              <a:t>carotovra</a:t>
            </a:r>
            <a:r>
              <a:rPr lang="en-US" i="1" dirty="0"/>
              <a:t> </a:t>
            </a:r>
            <a:r>
              <a:rPr lang="en-US" dirty="0" err="1"/>
              <a:t>p.v</a:t>
            </a:r>
            <a:r>
              <a:rPr lang="en-US" dirty="0"/>
              <a:t>. </a:t>
            </a:r>
            <a:r>
              <a:rPr lang="en-US" i="1" dirty="0" err="1"/>
              <a:t>carotovra</a:t>
            </a:r>
            <a:r>
              <a:rPr lang="en-US" i="1" dirty="0"/>
              <a:t> 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n-US" b="1" dirty="0"/>
              <a:t>3. Fastidious vascular bacteria (RLO‘s). </a:t>
            </a:r>
            <a:r>
              <a:rPr lang="en-US" dirty="0"/>
              <a:t>Fastidious vascular bacteria are similar to bacteria in most respects but are obligate parasites or cannot be grown on normal bacteriological media. E.g. Pierce’s disease of grapevines, strawberry lethal yellows. </a:t>
            </a:r>
          </a:p>
        </p:txBody>
      </p:sp>
    </p:spTree>
    <p:extLst>
      <p:ext uri="{BB962C8B-B14F-4D97-AF65-F5344CB8AC3E}">
        <p14:creationId xmlns:p14="http://schemas.microsoft.com/office/powerpoint/2010/main" val="424644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5876"/>
            <a:ext cx="9144000" cy="6108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b="1" dirty="0"/>
              <a:t>4. </a:t>
            </a:r>
            <a:r>
              <a:rPr lang="en-US" b="1" dirty="0" err="1"/>
              <a:t>Mollicutes</a:t>
            </a:r>
            <a:r>
              <a:rPr lang="en-US" dirty="0"/>
              <a:t>(</a:t>
            </a:r>
            <a:r>
              <a:rPr lang="en-US" dirty="0" err="1"/>
              <a:t>phytoplasma</a:t>
            </a:r>
            <a:r>
              <a:rPr lang="en-US" dirty="0"/>
              <a:t> and </a:t>
            </a:r>
            <a:r>
              <a:rPr lang="en-US" dirty="0" err="1"/>
              <a:t>spiroplasma</a:t>
            </a:r>
            <a:r>
              <a:rPr lang="en-US" dirty="0"/>
              <a:t>) : </a:t>
            </a:r>
          </a:p>
          <a:p>
            <a:pPr algn="just">
              <a:lnSpc>
                <a:spcPct val="200000"/>
              </a:lnSpc>
            </a:pPr>
            <a:r>
              <a:rPr lang="en-US" b="1" dirty="0"/>
              <a:t>(a.) </a:t>
            </a:r>
            <a:r>
              <a:rPr lang="en-US" b="1" dirty="0" err="1"/>
              <a:t>Phytoplasma</a:t>
            </a:r>
            <a:r>
              <a:rPr lang="en-US" b="1" dirty="0"/>
              <a:t>: </a:t>
            </a:r>
            <a:r>
              <a:rPr lang="en-US" dirty="0" err="1"/>
              <a:t>Phytoplasmas</a:t>
            </a:r>
            <a:r>
              <a:rPr lang="en-US" dirty="0"/>
              <a:t> are pleomorphic, wall less prokaryotic microorganisms that can infect plants and cannot yet to be grown in culture. 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Plant disease e.g. Citrus greening, yellows (yellowing and stunting), little leaf, </a:t>
            </a:r>
            <a:r>
              <a:rPr lang="en-US" dirty="0" err="1"/>
              <a:t>virescence</a:t>
            </a:r>
            <a:r>
              <a:rPr lang="en-US" dirty="0"/>
              <a:t>(greening of flowers), </a:t>
            </a:r>
            <a:r>
              <a:rPr lang="en-US" dirty="0" err="1"/>
              <a:t>phyllody</a:t>
            </a:r>
            <a:r>
              <a:rPr lang="en-US" dirty="0"/>
              <a:t> (flowers turn into green leafy structures), witches broom (broom like growth or massed proliferation caused by the mass clustering of branches), bronzing of leaves. </a:t>
            </a:r>
          </a:p>
          <a:p>
            <a:pPr algn="just">
              <a:lnSpc>
                <a:spcPct val="200000"/>
              </a:lnSpc>
            </a:pPr>
            <a:r>
              <a:rPr lang="en-US" b="1" dirty="0"/>
              <a:t>(b.) </a:t>
            </a:r>
            <a:r>
              <a:rPr lang="en-US" b="1" dirty="0" err="1"/>
              <a:t>Spiroplasma</a:t>
            </a:r>
            <a:r>
              <a:rPr lang="en-US" b="1" dirty="0"/>
              <a:t>: </a:t>
            </a:r>
            <a:r>
              <a:rPr lang="en-US" dirty="0" err="1"/>
              <a:t>Spiroplasmas</a:t>
            </a:r>
            <a:r>
              <a:rPr lang="en-US" dirty="0"/>
              <a:t> are helical, wall less prokaryotic micro-organisms that are present in phloem of diseased plants, often helical in culture and are thought to be a kind of mycoplasma and can be cultured on artificial medium and colonies have </a:t>
            </a:r>
            <a:r>
              <a:rPr lang="en-US" b="1" dirty="0"/>
              <a:t>fried egg appearance</a:t>
            </a:r>
            <a:r>
              <a:rPr lang="en-US" dirty="0"/>
              <a:t>. 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E.g. </a:t>
            </a:r>
            <a:r>
              <a:rPr lang="en-US" b="1" dirty="0"/>
              <a:t>Citrus stubborn, corn stunt disease transmitted by leaf hopper.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45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2" y="83028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5. Virus: </a:t>
            </a:r>
            <a:r>
              <a:rPr lang="en-US" sz="2400" dirty="0"/>
              <a:t>A sub-microscopic, obligate parasite consisting of nucleic acid and protein that multiplies only </a:t>
            </a:r>
            <a:r>
              <a:rPr lang="en-US" sz="2400" dirty="0" err="1"/>
              <a:t>intracellularly</a:t>
            </a:r>
            <a:r>
              <a:rPr lang="en-US" sz="2400" dirty="0"/>
              <a:t> and is potentially pathogenic.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E.g. Tobacco mosaic virus, Papaya Yellow vein mosaic, </a:t>
            </a:r>
            <a:r>
              <a:rPr lang="en-US" sz="2400" dirty="0" err="1"/>
              <a:t>Chilli</a:t>
            </a:r>
            <a:r>
              <a:rPr lang="en-US" sz="2400" dirty="0"/>
              <a:t> Leaf </a:t>
            </a:r>
            <a:r>
              <a:rPr lang="en-US" sz="2400" dirty="0" smtClean="0"/>
              <a:t>Curl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b="1" dirty="0"/>
              <a:t>6. </a:t>
            </a:r>
            <a:r>
              <a:rPr lang="en-US" sz="2400" b="1" dirty="0" err="1"/>
              <a:t>Viroids</a:t>
            </a:r>
            <a:r>
              <a:rPr lang="en-US" sz="2400" b="1" dirty="0"/>
              <a:t>: </a:t>
            </a:r>
            <a:r>
              <a:rPr lang="en-US" sz="2400" dirty="0"/>
              <a:t>Small, low molecular weight ribonucleic acids(RNA) that can infect plant cells, replicate themselves and cause disease in plants.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E.g. - Coconut </a:t>
            </a:r>
            <a:r>
              <a:rPr lang="en-US" sz="2400" dirty="0" err="1"/>
              <a:t>Cadang-Cadang</a:t>
            </a:r>
            <a:r>
              <a:rPr lang="en-US" sz="2400" dirty="0"/>
              <a:t> 2. Potato spindle tuber, 3. Citrus </a:t>
            </a:r>
            <a:r>
              <a:rPr lang="en-US" sz="2400" dirty="0" err="1"/>
              <a:t>exocortis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0521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02582"/>
            <a:ext cx="8534400" cy="589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/>
              <a:t>7. Algae: </a:t>
            </a:r>
            <a:r>
              <a:rPr lang="en-US" sz="2400" dirty="0"/>
              <a:t>Algae are eukaryotic, photosynthetic, </a:t>
            </a:r>
            <a:r>
              <a:rPr lang="en-US" sz="2400" dirty="0" err="1"/>
              <a:t>uni</a:t>
            </a:r>
            <a:r>
              <a:rPr lang="en-US" sz="2400" dirty="0"/>
              <a:t> or multicellular </a:t>
            </a:r>
            <a:r>
              <a:rPr lang="en-US" sz="2400" dirty="0" err="1"/>
              <a:t>organisms,containing</a:t>
            </a:r>
            <a:r>
              <a:rPr lang="en-US" sz="2400" dirty="0"/>
              <a:t> chlorophyll and a few algae mainly green algae cause plant diseases. </a:t>
            </a:r>
          </a:p>
          <a:p>
            <a:pPr algn="just">
              <a:lnSpc>
                <a:spcPct val="200000"/>
              </a:lnSpc>
            </a:pPr>
            <a:r>
              <a:rPr lang="en-US" sz="2400" dirty="0" err="1"/>
              <a:t>Eg</a:t>
            </a:r>
            <a:r>
              <a:rPr lang="en-US" sz="2400" dirty="0"/>
              <a:t>. Red rust (</a:t>
            </a:r>
            <a:r>
              <a:rPr lang="en-US" sz="2400" i="1" dirty="0" err="1"/>
              <a:t>Cephaleuros</a:t>
            </a:r>
            <a:r>
              <a:rPr lang="en-US" sz="2400" i="1" dirty="0"/>
              <a:t> </a:t>
            </a:r>
            <a:r>
              <a:rPr lang="en-US" sz="2400" dirty="0"/>
              <a:t>sp.) of tea, mango and citrus. </a:t>
            </a:r>
          </a:p>
          <a:p>
            <a:pPr algn="just">
              <a:lnSpc>
                <a:spcPct val="200000"/>
              </a:lnSpc>
            </a:pPr>
            <a:r>
              <a:rPr lang="en-US" sz="2400" b="1" dirty="0"/>
              <a:t>8. Flagellated protozoans</a:t>
            </a:r>
            <a:r>
              <a:rPr lang="en-US" sz="2400" dirty="0"/>
              <a:t>: Protozoa are microscopic, non-photosynthetic, eukaryotic, flagellate motile, single celled animals. </a:t>
            </a:r>
          </a:p>
          <a:p>
            <a:pPr algn="just">
              <a:lnSpc>
                <a:spcPct val="200000"/>
              </a:lnSpc>
            </a:pPr>
            <a:r>
              <a:rPr lang="en-US" sz="2400" dirty="0" err="1"/>
              <a:t>Eg</a:t>
            </a:r>
            <a:r>
              <a:rPr lang="en-US" sz="2400" dirty="0"/>
              <a:t>. phloem necrosis of coffee (</a:t>
            </a:r>
            <a:r>
              <a:rPr lang="en-US" sz="2400" i="1" dirty="0" err="1"/>
              <a:t>Phytomonas</a:t>
            </a:r>
            <a:r>
              <a:rPr lang="en-US" sz="2400" i="1" dirty="0"/>
              <a:t> </a:t>
            </a:r>
            <a:r>
              <a:rPr lang="en-US" sz="2400" i="1" dirty="0" err="1"/>
              <a:t>leptovasorum</a:t>
            </a:r>
            <a:r>
              <a:rPr lang="en-US" sz="2400" dirty="0"/>
              <a:t>), hart rot of coconut, sudden wilt of oil palm. </a:t>
            </a:r>
          </a:p>
        </p:txBody>
      </p:sp>
    </p:spTree>
    <p:extLst>
      <p:ext uri="{BB962C8B-B14F-4D97-AF65-F5344CB8AC3E}">
        <p14:creationId xmlns:p14="http://schemas.microsoft.com/office/powerpoint/2010/main" val="79764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763000" cy="557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9. </a:t>
            </a:r>
            <a:r>
              <a:rPr lang="en-US" sz="2400" b="1" dirty="0" err="1"/>
              <a:t>Phanerogamic</a:t>
            </a:r>
            <a:r>
              <a:rPr lang="en-US" sz="2400" b="1" dirty="0"/>
              <a:t> parasite: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There are few seeds plants called flowering parasites (</a:t>
            </a:r>
            <a:r>
              <a:rPr lang="en-US" sz="2400" dirty="0" err="1"/>
              <a:t>Phanerogams</a:t>
            </a:r>
            <a:r>
              <a:rPr lang="en-US" sz="2400" dirty="0"/>
              <a:t>) which are parasitic on living plants. Some are devoid of chlorophyll and entirely dependent on their host for food supply they are called as </a:t>
            </a:r>
            <a:r>
              <a:rPr lang="en-US" sz="2400" dirty="0" err="1"/>
              <a:t>Holoparasites</a:t>
            </a:r>
            <a:r>
              <a:rPr lang="en-US" sz="2400" dirty="0"/>
              <a:t> or complete or total parasite.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while other have chlorophyll and obtain only mineral constituents of food from host by drawing nutrition and water they are called as Semi parasites. They have </a:t>
            </a:r>
            <a:r>
              <a:rPr lang="en-US" sz="2400" dirty="0" err="1"/>
              <a:t>haustoria</a:t>
            </a:r>
            <a:r>
              <a:rPr lang="en-US" sz="2400" dirty="0"/>
              <a:t> as absorbing organs, which are sent deep into the vascular bundle of the host to draw nutrients, water and minerals. </a:t>
            </a:r>
          </a:p>
        </p:txBody>
      </p:sp>
    </p:spTree>
    <p:extLst>
      <p:ext uri="{BB962C8B-B14F-4D97-AF65-F5344CB8AC3E}">
        <p14:creationId xmlns:p14="http://schemas.microsoft.com/office/powerpoint/2010/main" val="81487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902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kk</cp:lastModifiedBy>
  <cp:revision>121</cp:revision>
  <dcterms:created xsi:type="dcterms:W3CDTF">2023-09-06T03:55:03Z</dcterms:created>
  <dcterms:modified xsi:type="dcterms:W3CDTF">2024-04-18T05:27:49Z</dcterms:modified>
</cp:coreProperties>
</file>